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7" r:id="rId2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49C"/>
    <a:srgbClr val="A6ECCC"/>
    <a:srgbClr val="F79443"/>
    <a:srgbClr val="E24E3E"/>
    <a:srgbClr val="FF33CC"/>
    <a:srgbClr val="5B93C5"/>
    <a:srgbClr val="00FF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1" autoAdjust="0"/>
    <p:restoredTop sz="94707" autoAdjust="0"/>
  </p:normalViewPr>
  <p:slideViewPr>
    <p:cSldViewPr>
      <p:cViewPr varScale="1">
        <p:scale>
          <a:sx n="86" d="100"/>
          <a:sy n="86" d="100"/>
        </p:scale>
        <p:origin x="1344" y="72"/>
      </p:cViewPr>
      <p:guideLst>
        <p:guide orient="horz" pos="2160"/>
        <p:guide pos="288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9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80">
          <a:noFill/>
        </a:ln>
      </c:spPr>
    </c:sideWall>
    <c:backWall>
      <c:thickness val="0"/>
      <c:spPr>
        <a:noFill/>
        <a:ln w="25380">
          <a:noFill/>
        </a:ln>
      </c:spPr>
    </c:backWall>
    <c:plotArea>
      <c:layout>
        <c:manualLayout>
          <c:layoutTarget val="inner"/>
          <c:xMode val="edge"/>
          <c:yMode val="edge"/>
          <c:x val="1.4184269815188114E-2"/>
          <c:y val="0.10449983747807402"/>
          <c:w val="0.46920343988390667"/>
          <c:h val="0.860728757016979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01D-482C-B37E-E6C0AC82F7B1}"/>
              </c:ext>
            </c:extLst>
          </c:dPt>
          <c:dPt>
            <c:idx val="1"/>
            <c:bubble3D val="0"/>
            <c:spPr>
              <a:solidFill>
                <a:srgbClr val="E24E3E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01D-482C-B37E-E6C0AC82F7B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01D-482C-B37E-E6C0AC82F7B1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01D-482C-B37E-E6C0AC82F7B1}"/>
              </c:ext>
            </c:extLst>
          </c:dPt>
          <c:dPt>
            <c:idx val="4"/>
            <c:bubble3D val="0"/>
            <c:spPr>
              <a:solidFill>
                <a:srgbClr val="007A37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01D-482C-B37E-E6C0AC82F7B1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01D-482C-B37E-E6C0AC82F7B1}"/>
              </c:ext>
            </c:extLst>
          </c:dPt>
          <c:dPt>
            <c:idx val="6"/>
            <c:bubble3D val="0"/>
            <c:spPr>
              <a:solidFill>
                <a:srgbClr val="C68B5A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01D-482C-B37E-E6C0AC82F7B1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01D-482C-B37E-E6C0AC82F7B1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5AF3-4F99-B2C1-FFCB0B7D8816}"/>
              </c:ext>
            </c:extLst>
          </c:dPt>
          <c:dPt>
            <c:idx val="9"/>
            <c:bubble3D val="0"/>
            <c:spPr>
              <a:solidFill>
                <a:srgbClr val="FF33CC"/>
              </a:solidFill>
            </c:spPr>
            <c:extLst>
              <c:ext xmlns:c16="http://schemas.microsoft.com/office/drawing/2014/chart" uri="{C3380CC4-5D6E-409C-BE32-E72D297353CC}">
                <c16:uniqueId val="{00000013-5AF3-4F99-B2C1-FFCB0B7D88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53,6%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1D-482C-B37E-E6C0AC82F7B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4,2%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1D-482C-B37E-E6C0AC82F7B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10,8%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1D-482C-B37E-E6C0AC82F7B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6,9%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1D-482C-B37E-E6C0AC82F7B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7,7%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1D-482C-B37E-E6C0AC82F7B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4,1%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1D-482C-B37E-E6C0AC82F7B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12,1 %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01D-482C-B37E-E6C0AC82F7B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0,5%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01D-482C-B37E-E6C0AC82F7B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0,03%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AF3-4F99-B2C1-FFCB0B7D881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0,07%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AF3-4F99-B2C1-FFCB0B7D881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F3-4F99-B2C1-FFCB0B7D8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Образование - 1 774 011 тыс. руб.</c:v>
                </c:pt>
                <c:pt idx="1">
                  <c:v>Социальная политика - 138 602,7  тыс. руб.</c:v>
                </c:pt>
                <c:pt idx="2">
                  <c:v>Общегосударственные вопросы - 358 609,4 тыс. руб.</c:v>
                </c:pt>
                <c:pt idx="3">
                  <c:v>Культура, кинематография - 228 033,2 тыс. руб.</c:v>
                </c:pt>
                <c:pt idx="4">
                  <c:v>Национальная экономика - 256 232,1 тыс. руб.</c:v>
                </c:pt>
                <c:pt idx="5">
                  <c:v>Физическая культура и спорт - 135 539,1 тыс. руб.</c:v>
                </c:pt>
                <c:pt idx="6">
                  <c:v>Жилищно-коммунальное хозяйство - 400 849,1 тыс. руб.</c:v>
                </c:pt>
                <c:pt idx="7">
                  <c:v>Национальная безопасность и правоохранительная деятельность - 15 377,7 тыс. руб.</c:v>
                </c:pt>
                <c:pt idx="8">
                  <c:v>Обслуживание государственного (муниципального) долга -18,5 тыс. руб.</c:v>
                </c:pt>
                <c:pt idx="9">
                  <c:v>Средства массовой информации - 1 984,0 тыс. руб.</c:v>
                </c:pt>
                <c:pt idx="10">
                  <c:v>Охрана окружающей среды - 997,1 тыс. руб.</c:v>
                </c:pt>
              </c:strCache>
            </c:str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1774011</c:v>
                </c:pt>
                <c:pt idx="1">
                  <c:v>138602.70000000001</c:v>
                </c:pt>
                <c:pt idx="2">
                  <c:v>358609.4</c:v>
                </c:pt>
                <c:pt idx="3">
                  <c:v>228033.2</c:v>
                </c:pt>
                <c:pt idx="4">
                  <c:v>256232.1</c:v>
                </c:pt>
                <c:pt idx="5">
                  <c:v>135539.1</c:v>
                </c:pt>
                <c:pt idx="6">
                  <c:v>400849.1</c:v>
                </c:pt>
                <c:pt idx="7">
                  <c:v>15377.7</c:v>
                </c:pt>
                <c:pt idx="8">
                  <c:v>18.5</c:v>
                </c:pt>
                <c:pt idx="9">
                  <c:v>1984</c:v>
                </c:pt>
                <c:pt idx="10">
                  <c:v>997.1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01D-482C-B37E-E6C0AC82F7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48221264551973214"/>
          <c:y val="0.10563013655777941"/>
          <c:w val="0.50918198192209263"/>
          <c:h val="0.87379556129728342"/>
        </c:manualLayout>
      </c:layout>
      <c:overlay val="0"/>
      <c:spPr>
        <a:noFill/>
        <a:ln w="2528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8C5197-5E1E-4CB2-A4E8-A78089C24EF7}" type="datetimeFigureOut">
              <a:rPr lang="ru-RU"/>
              <a:pPr>
                <a:defRPr/>
              </a:pPr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CF5C91-E8DC-426E-8BDE-75D7A25CF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03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C58CC39-DEA0-4091-9C91-31640E218DF7}" type="datetimeFigureOut">
              <a:rPr lang="ru-RU"/>
              <a:pPr>
                <a:defRPr/>
              </a:pPr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687052"/>
            <a:ext cx="5389240" cy="4439368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0CB325-F337-470F-B6DC-2B0C08FC2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9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B2AA-BE6E-4AB9-9311-AD3E272CFF2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D395E-316A-49D4-A022-1C070A3A8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0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24E2-12A9-4E94-B6FB-A383C5407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36A42-FDD7-490E-AA5A-8314322B523B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97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E9DE-D330-4ECC-8569-AB33D299C445}" type="datetime1">
              <a:rPr lang="ru-RU" smtClean="0"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2A283-23A0-4C10-BCDC-EF4A4B2AB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5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1BF6-E7E6-4C92-9AED-0F9D5B065BEF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5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9A47-CD5F-472F-8E7A-20894C29A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45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BB49-E4D1-4725-838D-2F209F51AFD8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4B64A-28A7-4550-B38F-585CED45C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21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E52D1-92A7-488A-8EA2-1678FBA0091F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FC651-7C78-4161-8CD8-60C50D975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4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520D-0D56-4630-B07A-ED0BB5841DDA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C42E8-7FEE-4335-B2FB-0B47DC06A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0EA3-FF52-4554-A47B-CB9E8EDBC7A9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D15E0D-8077-4CE6-87BC-7188C9BCB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3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0CE1-5270-47E0-A893-426DCACF0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38A9A-BBF5-427B-9736-DF734A1253E3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54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7BB5-2D99-489E-B83E-E5A61CE3B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61E75-2F4C-4F88-9BBD-1035BB15810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72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9049-E83D-4D80-A5AA-F67A44D674D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EEF0-E85C-442F-9FEE-D25DF80C4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CBF8CED3-37BD-4E4B-9C08-67A7AE9A5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8" r:id="rId1"/>
    <p:sldLayoutId id="2147485899" r:id="rId2"/>
    <p:sldLayoutId id="2147485900" r:id="rId3"/>
    <p:sldLayoutId id="2147485901" r:id="rId4"/>
    <p:sldLayoutId id="2147485902" r:id="rId5"/>
    <p:sldLayoutId id="2147485903" r:id="rId6"/>
    <p:sldLayoutId id="2147485904" r:id="rId7"/>
    <p:sldLayoutId id="2147485905" r:id="rId8"/>
    <p:sldLayoutId id="2147485906" r:id="rId9"/>
    <p:sldLayoutId id="2147485907" r:id="rId10"/>
    <p:sldLayoutId id="214748590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1258888" y="260350"/>
            <a:ext cx="741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городского округа Красноуфимск по разделам на 2025 год </a:t>
            </a:r>
          </a:p>
          <a:p>
            <a:pPr algn="ctr" eaLnBrk="1" hangingPunct="1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20768"/>
              </p:ext>
            </p:extLst>
          </p:nvPr>
        </p:nvGraphicFramePr>
        <p:xfrm>
          <a:off x="179511" y="1338263"/>
          <a:ext cx="8784977" cy="4827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1812513" y="4899937"/>
            <a:ext cx="17225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3 310 253,9</a:t>
            </a:r>
          </a:p>
          <a:p>
            <a:pPr algn="ctr"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E9C87-3263-451A-BC0D-B9FF617B224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0000"/>
            <a:ext cx="785812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54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11597</TotalTime>
  <Words>40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VR</dc:creator>
  <cp:lastModifiedBy>User</cp:lastModifiedBy>
  <cp:revision>1207</cp:revision>
  <cp:lastPrinted>2023-12-27T11:06:08Z</cp:lastPrinted>
  <dcterms:created xsi:type="dcterms:W3CDTF">2014-11-27T04:32:35Z</dcterms:created>
  <dcterms:modified xsi:type="dcterms:W3CDTF">2025-01-14T11:53:07Z</dcterms:modified>
</cp:coreProperties>
</file>